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846"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A436A3E-EB9A-466B-BD33-8B1185D63D25}" type="datetimeFigureOut">
              <a:rPr lang="en-US" smtClean="0"/>
              <a:t>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B453F-3796-407E-AB38-CB9A93BEF4D7}" type="slidenum">
              <a:rPr lang="en-US" smtClean="0"/>
              <a:t>‹#›</a:t>
            </a:fld>
            <a:endParaRPr lang="en-US"/>
          </a:p>
        </p:txBody>
      </p:sp>
    </p:spTree>
    <p:extLst>
      <p:ext uri="{BB962C8B-B14F-4D97-AF65-F5344CB8AC3E}">
        <p14:creationId xmlns:p14="http://schemas.microsoft.com/office/powerpoint/2010/main" val="3851731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436A3E-EB9A-466B-BD33-8B1185D63D25}" type="datetimeFigureOut">
              <a:rPr lang="en-US" smtClean="0"/>
              <a:t>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B453F-3796-407E-AB38-CB9A93BEF4D7}" type="slidenum">
              <a:rPr lang="en-US" smtClean="0"/>
              <a:t>‹#›</a:t>
            </a:fld>
            <a:endParaRPr lang="en-US"/>
          </a:p>
        </p:txBody>
      </p:sp>
    </p:spTree>
    <p:extLst>
      <p:ext uri="{BB962C8B-B14F-4D97-AF65-F5344CB8AC3E}">
        <p14:creationId xmlns:p14="http://schemas.microsoft.com/office/powerpoint/2010/main" val="35154295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436A3E-EB9A-466B-BD33-8B1185D63D25}" type="datetimeFigureOut">
              <a:rPr lang="en-US" smtClean="0"/>
              <a:t>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B453F-3796-407E-AB38-CB9A93BEF4D7}" type="slidenum">
              <a:rPr lang="en-US" smtClean="0"/>
              <a:t>‹#›</a:t>
            </a:fld>
            <a:endParaRPr lang="en-US"/>
          </a:p>
        </p:txBody>
      </p:sp>
    </p:spTree>
    <p:extLst>
      <p:ext uri="{BB962C8B-B14F-4D97-AF65-F5344CB8AC3E}">
        <p14:creationId xmlns:p14="http://schemas.microsoft.com/office/powerpoint/2010/main" val="6985507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436A3E-EB9A-466B-BD33-8B1185D63D25}" type="datetimeFigureOut">
              <a:rPr lang="en-US" smtClean="0"/>
              <a:t>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B453F-3796-407E-AB38-CB9A93BEF4D7}" type="slidenum">
              <a:rPr lang="en-US" smtClean="0"/>
              <a:t>‹#›</a:t>
            </a:fld>
            <a:endParaRPr lang="en-US"/>
          </a:p>
        </p:txBody>
      </p:sp>
    </p:spTree>
    <p:extLst>
      <p:ext uri="{BB962C8B-B14F-4D97-AF65-F5344CB8AC3E}">
        <p14:creationId xmlns:p14="http://schemas.microsoft.com/office/powerpoint/2010/main" val="35967897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A436A3E-EB9A-466B-BD33-8B1185D63D25}" type="datetimeFigureOut">
              <a:rPr lang="en-US" smtClean="0"/>
              <a:t>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B453F-3796-407E-AB38-CB9A93BEF4D7}" type="slidenum">
              <a:rPr lang="en-US" smtClean="0"/>
              <a:t>‹#›</a:t>
            </a:fld>
            <a:endParaRPr lang="en-US"/>
          </a:p>
        </p:txBody>
      </p:sp>
    </p:spTree>
    <p:extLst>
      <p:ext uri="{BB962C8B-B14F-4D97-AF65-F5344CB8AC3E}">
        <p14:creationId xmlns:p14="http://schemas.microsoft.com/office/powerpoint/2010/main" val="42832991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A436A3E-EB9A-466B-BD33-8B1185D63D25}" type="datetimeFigureOut">
              <a:rPr lang="en-US" smtClean="0"/>
              <a:t>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EB453F-3796-407E-AB38-CB9A93BEF4D7}" type="slidenum">
              <a:rPr lang="en-US" smtClean="0"/>
              <a:t>‹#›</a:t>
            </a:fld>
            <a:endParaRPr lang="en-US"/>
          </a:p>
        </p:txBody>
      </p:sp>
    </p:spTree>
    <p:extLst>
      <p:ext uri="{BB962C8B-B14F-4D97-AF65-F5344CB8AC3E}">
        <p14:creationId xmlns:p14="http://schemas.microsoft.com/office/powerpoint/2010/main" val="27583089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A436A3E-EB9A-466B-BD33-8B1185D63D25}" type="datetimeFigureOut">
              <a:rPr lang="en-US" smtClean="0"/>
              <a:t>1/4/2022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EB453F-3796-407E-AB38-CB9A93BEF4D7}" type="slidenum">
              <a:rPr lang="en-US" smtClean="0"/>
              <a:t>‹#›</a:t>
            </a:fld>
            <a:endParaRPr lang="en-US"/>
          </a:p>
        </p:txBody>
      </p:sp>
    </p:spTree>
    <p:extLst>
      <p:ext uri="{BB962C8B-B14F-4D97-AF65-F5344CB8AC3E}">
        <p14:creationId xmlns:p14="http://schemas.microsoft.com/office/powerpoint/2010/main" val="3190545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A436A3E-EB9A-466B-BD33-8B1185D63D25}" type="datetimeFigureOut">
              <a:rPr lang="en-US" smtClean="0"/>
              <a:t>1/4/2022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EB453F-3796-407E-AB38-CB9A93BEF4D7}" type="slidenum">
              <a:rPr lang="en-US" smtClean="0"/>
              <a:t>‹#›</a:t>
            </a:fld>
            <a:endParaRPr lang="en-US"/>
          </a:p>
        </p:txBody>
      </p:sp>
    </p:spTree>
    <p:extLst>
      <p:ext uri="{BB962C8B-B14F-4D97-AF65-F5344CB8AC3E}">
        <p14:creationId xmlns:p14="http://schemas.microsoft.com/office/powerpoint/2010/main" val="964812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436A3E-EB9A-466B-BD33-8B1185D63D25}" type="datetimeFigureOut">
              <a:rPr lang="en-US" smtClean="0"/>
              <a:t>1/4/2022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EB453F-3796-407E-AB38-CB9A93BEF4D7}" type="slidenum">
              <a:rPr lang="en-US" smtClean="0"/>
              <a:t>‹#›</a:t>
            </a:fld>
            <a:endParaRPr lang="en-US"/>
          </a:p>
        </p:txBody>
      </p:sp>
    </p:spTree>
    <p:extLst>
      <p:ext uri="{BB962C8B-B14F-4D97-AF65-F5344CB8AC3E}">
        <p14:creationId xmlns:p14="http://schemas.microsoft.com/office/powerpoint/2010/main" val="2090593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436A3E-EB9A-466B-BD33-8B1185D63D25}" type="datetimeFigureOut">
              <a:rPr lang="en-US" smtClean="0"/>
              <a:t>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EB453F-3796-407E-AB38-CB9A93BEF4D7}" type="slidenum">
              <a:rPr lang="en-US" smtClean="0"/>
              <a:t>‹#›</a:t>
            </a:fld>
            <a:endParaRPr lang="en-US"/>
          </a:p>
        </p:txBody>
      </p:sp>
    </p:spTree>
    <p:extLst>
      <p:ext uri="{BB962C8B-B14F-4D97-AF65-F5344CB8AC3E}">
        <p14:creationId xmlns:p14="http://schemas.microsoft.com/office/powerpoint/2010/main" val="42279176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436A3E-EB9A-466B-BD33-8B1185D63D25}" type="datetimeFigureOut">
              <a:rPr lang="en-US" smtClean="0"/>
              <a:t>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EB453F-3796-407E-AB38-CB9A93BEF4D7}" type="slidenum">
              <a:rPr lang="en-US" smtClean="0"/>
              <a:t>‹#›</a:t>
            </a:fld>
            <a:endParaRPr lang="en-US"/>
          </a:p>
        </p:txBody>
      </p:sp>
    </p:spTree>
    <p:extLst>
      <p:ext uri="{BB962C8B-B14F-4D97-AF65-F5344CB8AC3E}">
        <p14:creationId xmlns:p14="http://schemas.microsoft.com/office/powerpoint/2010/main" val="38865757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436A3E-EB9A-466B-BD33-8B1185D63D25}" type="datetimeFigureOut">
              <a:rPr lang="en-US" smtClean="0"/>
              <a:t>1/4/2022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EB453F-3796-407E-AB38-CB9A93BEF4D7}" type="slidenum">
              <a:rPr lang="en-US" smtClean="0"/>
              <a:t>‹#›</a:t>
            </a:fld>
            <a:endParaRPr lang="en-US"/>
          </a:p>
        </p:txBody>
      </p:sp>
    </p:spTree>
    <p:extLst>
      <p:ext uri="{BB962C8B-B14F-4D97-AF65-F5344CB8AC3E}">
        <p14:creationId xmlns:p14="http://schemas.microsoft.com/office/powerpoint/2010/main" val="21320503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Television  Production </a:t>
            </a:r>
            <a:endParaRPr lang="en-US" dirty="0"/>
          </a:p>
        </p:txBody>
      </p:sp>
      <p:sp>
        <p:nvSpPr>
          <p:cNvPr id="3" name="Subtitle 2"/>
          <p:cNvSpPr>
            <a:spLocks noGrp="1"/>
          </p:cNvSpPr>
          <p:nvPr>
            <p:ph type="subTitle" idx="1"/>
          </p:nvPr>
        </p:nvSpPr>
        <p:spPr/>
        <p:txBody>
          <a:bodyPr/>
          <a:lstStyle/>
          <a:p>
            <a:r>
              <a:rPr lang="en-US" dirty="0" smtClean="0"/>
              <a:t>The visual way of telling a story</a:t>
            </a:r>
            <a:endParaRPr lang="en-US" dirty="0"/>
          </a:p>
        </p:txBody>
      </p:sp>
    </p:spTree>
    <p:extLst>
      <p:ext uri="{BB962C8B-B14F-4D97-AF65-F5344CB8AC3E}">
        <p14:creationId xmlns:p14="http://schemas.microsoft.com/office/powerpoint/2010/main" val="23398007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fontAlgn="base"/>
            <a:r>
              <a:rPr lang="en-US" b="1" dirty="0"/>
              <a:t>TELEVISION PRODUCER</a:t>
            </a:r>
            <a:endParaRPr lang="en-US" dirty="0"/>
          </a:p>
          <a:p>
            <a:pPr fontAlgn="base"/>
            <a:r>
              <a:rPr lang="en-US" dirty="0"/>
              <a:t>A </a:t>
            </a:r>
            <a:r>
              <a:rPr lang="en-US" i="1" dirty="0"/>
              <a:t>television producer</a:t>
            </a:r>
            <a:r>
              <a:rPr lang="en-US" dirty="0"/>
              <a:t> is basically the boss of a television program. The producer can be in charge of everything from the program’s inception to post-production. Producers have a wide range of responsibility which includes scheduling, budget, talent management and creative control.</a:t>
            </a:r>
          </a:p>
          <a:p>
            <a:endParaRPr lang="en-US" dirty="0"/>
          </a:p>
        </p:txBody>
      </p:sp>
      <p:sp>
        <p:nvSpPr>
          <p:cNvPr id="4" name="TextBox 3"/>
          <p:cNvSpPr txBox="1"/>
          <p:nvPr/>
        </p:nvSpPr>
        <p:spPr>
          <a:xfrm>
            <a:off x="1828800" y="478971"/>
            <a:ext cx="2829429" cy="707886"/>
          </a:xfrm>
          <a:prstGeom prst="rect">
            <a:avLst/>
          </a:prstGeom>
          <a:noFill/>
        </p:spPr>
        <p:txBody>
          <a:bodyPr wrap="none" rtlCol="0">
            <a:spAutoFit/>
          </a:bodyPr>
          <a:lstStyle/>
          <a:p>
            <a:r>
              <a:rPr lang="en-US" sz="4000" dirty="0" smtClean="0"/>
              <a:t>Introduction</a:t>
            </a:r>
            <a:r>
              <a:rPr lang="en-US" dirty="0" smtClean="0"/>
              <a:t> </a:t>
            </a:r>
            <a:endParaRPr lang="en-US" dirty="0"/>
          </a:p>
        </p:txBody>
      </p:sp>
    </p:spTree>
    <p:extLst>
      <p:ext uri="{BB962C8B-B14F-4D97-AF65-F5344CB8AC3E}">
        <p14:creationId xmlns:p14="http://schemas.microsoft.com/office/powerpoint/2010/main" val="40479618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Responsibilities of Producer:</a:t>
            </a:r>
            <a:endParaRPr lang="en-US" dirty="0"/>
          </a:p>
        </p:txBody>
      </p:sp>
      <p:sp>
        <p:nvSpPr>
          <p:cNvPr id="3" name="Content Placeholder 2"/>
          <p:cNvSpPr>
            <a:spLocks noGrp="1"/>
          </p:cNvSpPr>
          <p:nvPr>
            <p:ph idx="1"/>
          </p:nvPr>
        </p:nvSpPr>
        <p:spPr/>
        <p:txBody>
          <a:bodyPr/>
          <a:lstStyle/>
          <a:p>
            <a:r>
              <a:rPr lang="en-US" dirty="0"/>
              <a:t>Producers are the main players in the television, film and video industries. A producer will oversee each project from conception to completion and may also be involved in the marketing and distribution processes.</a:t>
            </a:r>
          </a:p>
        </p:txBody>
      </p:sp>
    </p:spTree>
    <p:extLst>
      <p:ext uri="{BB962C8B-B14F-4D97-AF65-F5344CB8AC3E}">
        <p14:creationId xmlns:p14="http://schemas.microsoft.com/office/powerpoint/2010/main" val="25921112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base"/>
            <a:r>
              <a:rPr lang="en-US" b="1" dirty="0" smtClean="0"/>
              <a:t/>
            </a:r>
            <a:br>
              <a:rPr lang="en-US" b="1" dirty="0" smtClean="0"/>
            </a:br>
            <a:r>
              <a:rPr lang="en-US" b="1" dirty="0"/>
              <a:t/>
            </a:r>
            <a:br>
              <a:rPr lang="en-US" b="1" dirty="0"/>
            </a:br>
            <a:r>
              <a:rPr lang="en-US" b="1" dirty="0" smtClean="0"/>
              <a:t>Responsibilities </a:t>
            </a:r>
            <a:r>
              <a:rPr lang="en-US" b="1" dirty="0"/>
              <a:t>of Producer:</a:t>
            </a:r>
            <a:r>
              <a:rPr lang="en-US" dirty="0"/>
              <a:t/>
            </a:r>
            <a:br>
              <a:rPr lang="en-US" dirty="0"/>
            </a:b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lnSpcReduction="20000"/>
          </a:bodyPr>
          <a:lstStyle/>
          <a:p>
            <a:pPr fontAlgn="base"/>
            <a:r>
              <a:rPr lang="en-US" dirty="0"/>
              <a:t>Producers work closely with directors and other production staff on the shoot. Increasingly, they need to have directing skills themselves as the producer may also be the director and may take care of all project operations. Producers arrange funding for each project and are responsible for keeping the production within the allocated budget.</a:t>
            </a:r>
          </a:p>
          <a:p>
            <a:pPr fontAlgn="base"/>
            <a:r>
              <a:rPr lang="en-US" dirty="0"/>
              <a:t>Creative input and the level of decision making varies, as this is dependent on the client and the brief.</a:t>
            </a:r>
          </a:p>
          <a:p>
            <a:endParaRPr lang="en-US" dirty="0"/>
          </a:p>
        </p:txBody>
      </p:sp>
    </p:spTree>
    <p:extLst>
      <p:ext uri="{BB962C8B-B14F-4D97-AF65-F5344CB8AC3E}">
        <p14:creationId xmlns:p14="http://schemas.microsoft.com/office/powerpoint/2010/main" val="26144506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Typical work activities</a:t>
            </a:r>
            <a:endParaRPr lang="en-US" dirty="0"/>
          </a:p>
        </p:txBody>
      </p:sp>
      <p:sp>
        <p:nvSpPr>
          <p:cNvPr id="3" name="Content Placeholder 2"/>
          <p:cNvSpPr>
            <a:spLocks noGrp="1"/>
          </p:cNvSpPr>
          <p:nvPr>
            <p:ph idx="1"/>
          </p:nvPr>
        </p:nvSpPr>
        <p:spPr/>
        <p:txBody>
          <a:bodyPr>
            <a:normAutofit fontScale="92500" lnSpcReduction="10000"/>
          </a:bodyPr>
          <a:lstStyle/>
          <a:p>
            <a:pPr fontAlgn="base"/>
            <a:r>
              <a:rPr lang="en-US" b="0" i="0" dirty="0" smtClean="0">
                <a:solidFill>
                  <a:srgbClr val="333333"/>
                </a:solidFill>
                <a:effectLst/>
                <a:latin typeface="Droid Sans"/>
              </a:rPr>
              <a:t>Producers are responsible for facilitating a project from beginning to end. They are involved in every stage of the television </a:t>
            </a:r>
            <a:r>
              <a:rPr lang="en-US" b="0" i="0" dirty="0" err="1" smtClean="0">
                <a:solidFill>
                  <a:srgbClr val="333333"/>
                </a:solidFill>
                <a:effectLst/>
                <a:latin typeface="Droid Sans"/>
              </a:rPr>
              <a:t>programme</a:t>
            </a:r>
            <a:r>
              <a:rPr lang="en-US" b="0" i="0" dirty="0" smtClean="0">
                <a:solidFill>
                  <a:srgbClr val="333333"/>
                </a:solidFill>
                <a:effectLst/>
                <a:latin typeface="Droid Sans"/>
              </a:rPr>
              <a:t>, film or video, overseeing the project from start to finish, both in the studio and on location.</a:t>
            </a:r>
          </a:p>
          <a:p>
            <a:pPr fontAlgn="base"/>
            <a:r>
              <a:rPr lang="en-US" b="0" i="0" dirty="0" smtClean="0">
                <a:solidFill>
                  <a:srgbClr val="333333"/>
                </a:solidFill>
                <a:effectLst/>
                <a:latin typeface="Droid Sans"/>
              </a:rPr>
              <a:t>Essentially team leaders, they are supported by production assistants, coordinators and managers, depending on the size of the project.</a:t>
            </a:r>
          </a:p>
          <a:p>
            <a:endParaRPr lang="en-US" dirty="0"/>
          </a:p>
        </p:txBody>
      </p:sp>
    </p:spTree>
    <p:extLst>
      <p:ext uri="{BB962C8B-B14F-4D97-AF65-F5344CB8AC3E}">
        <p14:creationId xmlns:p14="http://schemas.microsoft.com/office/powerpoint/2010/main" val="5931743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fontAlgn="base"/>
            <a:r>
              <a:rPr lang="en-US" b="1" i="0" dirty="0" smtClean="0">
                <a:solidFill>
                  <a:srgbClr val="333333"/>
                </a:solidFill>
                <a:effectLst/>
                <a:latin typeface="inherit"/>
              </a:rPr>
              <a:t/>
            </a:r>
            <a:br>
              <a:rPr lang="en-US" b="1" i="0" dirty="0" smtClean="0">
                <a:solidFill>
                  <a:srgbClr val="333333"/>
                </a:solidFill>
                <a:effectLst/>
                <a:latin typeface="inherit"/>
              </a:rPr>
            </a:br>
            <a:r>
              <a:rPr lang="en-US" b="1" dirty="0">
                <a:solidFill>
                  <a:srgbClr val="333333"/>
                </a:solidFill>
                <a:latin typeface="inherit"/>
              </a:rPr>
              <a:t/>
            </a:r>
            <a:br>
              <a:rPr lang="en-US" b="1" dirty="0">
                <a:solidFill>
                  <a:srgbClr val="333333"/>
                </a:solidFill>
                <a:latin typeface="inherit"/>
              </a:rPr>
            </a:br>
            <a:r>
              <a:rPr lang="en-US" b="1" i="0" dirty="0" smtClean="0">
                <a:solidFill>
                  <a:srgbClr val="333333"/>
                </a:solidFill>
                <a:effectLst/>
                <a:latin typeface="inherit"/>
              </a:rPr>
              <a:t>Tasks include:</a:t>
            </a:r>
            <a:r>
              <a:rPr lang="en-US" b="0" i="0" dirty="0" smtClean="0">
                <a:solidFill>
                  <a:srgbClr val="333333"/>
                </a:solidFill>
                <a:effectLst/>
                <a:latin typeface="Droid Sans"/>
              </a:rPr>
              <a:t/>
            </a:r>
            <a:br>
              <a:rPr lang="en-US" b="0" i="0" dirty="0" smtClean="0">
                <a:solidFill>
                  <a:srgbClr val="333333"/>
                </a:solidFill>
                <a:effectLst/>
                <a:latin typeface="Droid Sans"/>
              </a:rPr>
            </a:br>
            <a:r>
              <a:rPr lang="en-US" b="0" i="0" dirty="0" smtClean="0">
                <a:solidFill>
                  <a:srgbClr val="333333"/>
                </a:solidFill>
                <a:effectLst/>
                <a:latin typeface="Droid Sans"/>
              </a:rPr>
              <a:t/>
            </a:r>
            <a:br>
              <a:rPr lang="en-US" b="0" i="0" dirty="0" smtClean="0">
                <a:solidFill>
                  <a:srgbClr val="333333"/>
                </a:solidFill>
                <a:effectLst/>
                <a:latin typeface="Droid Sans"/>
              </a:rPr>
            </a:br>
            <a:endParaRPr lang="en-US" dirty="0"/>
          </a:p>
        </p:txBody>
      </p:sp>
      <p:sp>
        <p:nvSpPr>
          <p:cNvPr id="3" name="Content Placeholder 2"/>
          <p:cNvSpPr>
            <a:spLocks noGrp="1"/>
          </p:cNvSpPr>
          <p:nvPr>
            <p:ph idx="1"/>
          </p:nvPr>
        </p:nvSpPr>
        <p:spPr/>
        <p:txBody>
          <a:bodyPr>
            <a:normAutofit fontScale="70000" lnSpcReduction="20000"/>
          </a:bodyPr>
          <a:lstStyle/>
          <a:p>
            <a:pPr fontAlgn="base">
              <a:buFont typeface="Arial"/>
              <a:buChar char="•"/>
            </a:pPr>
            <a:r>
              <a:rPr lang="en-US" b="0" i="0" dirty="0" smtClean="0">
                <a:solidFill>
                  <a:srgbClr val="333333"/>
                </a:solidFill>
                <a:effectLst/>
                <a:latin typeface="inherit"/>
              </a:rPr>
              <a:t>raising funding;</a:t>
            </a:r>
          </a:p>
          <a:p>
            <a:pPr fontAlgn="base">
              <a:buFont typeface="Arial"/>
              <a:buChar char="•"/>
            </a:pPr>
            <a:r>
              <a:rPr lang="en-US" b="0" i="0" dirty="0" smtClean="0">
                <a:solidFill>
                  <a:srgbClr val="333333"/>
                </a:solidFill>
                <a:effectLst/>
                <a:latin typeface="inherit"/>
              </a:rPr>
              <a:t>reading, researching and assessing ideas and finished scripts;</a:t>
            </a:r>
          </a:p>
          <a:p>
            <a:pPr fontAlgn="base">
              <a:buFont typeface="Arial"/>
              <a:buChar char="•"/>
            </a:pPr>
            <a:r>
              <a:rPr lang="en-US" b="0" i="0" dirty="0" smtClean="0">
                <a:solidFill>
                  <a:srgbClr val="333333"/>
                </a:solidFill>
                <a:effectLst/>
                <a:latin typeface="inherit"/>
              </a:rPr>
              <a:t>commissioning writers or securing the rights to novels, plays or screenplays;</a:t>
            </a:r>
          </a:p>
          <a:p>
            <a:pPr fontAlgn="base">
              <a:buFont typeface="Arial"/>
              <a:buChar char="•"/>
            </a:pPr>
            <a:r>
              <a:rPr lang="en-US" b="0" i="0" dirty="0" smtClean="0">
                <a:solidFill>
                  <a:srgbClr val="333333"/>
                </a:solidFill>
                <a:effectLst/>
                <a:latin typeface="inherit"/>
              </a:rPr>
              <a:t>building and developing a network of contacts;</a:t>
            </a:r>
          </a:p>
          <a:p>
            <a:pPr fontAlgn="base">
              <a:buFont typeface="Arial"/>
              <a:buChar char="•"/>
            </a:pPr>
            <a:r>
              <a:rPr lang="en-US" b="0" i="0" dirty="0" smtClean="0">
                <a:solidFill>
                  <a:srgbClr val="333333"/>
                </a:solidFill>
                <a:effectLst/>
                <a:latin typeface="inherit"/>
              </a:rPr>
              <a:t>liaising and discussing projects with financial backers – projects vary from a small, corporate video costing £500 to a Hollywood feature film at more than £100million;</a:t>
            </a:r>
          </a:p>
          <a:p>
            <a:pPr fontAlgn="base">
              <a:buFont typeface="Arial"/>
              <a:buChar char="•"/>
            </a:pPr>
            <a:r>
              <a:rPr lang="en-US" b="0" i="0" dirty="0" smtClean="0">
                <a:solidFill>
                  <a:srgbClr val="333333"/>
                </a:solidFill>
                <a:effectLst/>
                <a:latin typeface="inherit"/>
              </a:rPr>
              <a:t>using computer software packages for screenwriting, budgeting and scheduling;</a:t>
            </a:r>
          </a:p>
          <a:p>
            <a:pPr fontAlgn="base">
              <a:buFont typeface="Arial"/>
              <a:buChar char="•"/>
            </a:pPr>
            <a:r>
              <a:rPr lang="en-US" b="0" i="0" dirty="0" smtClean="0">
                <a:solidFill>
                  <a:srgbClr val="333333"/>
                </a:solidFill>
                <a:effectLst/>
                <a:latin typeface="inherit"/>
              </a:rPr>
              <a:t>hiring key staff, including a director and a crew to shoot films or videos;</a:t>
            </a:r>
          </a:p>
          <a:p>
            <a:pPr fontAlgn="base">
              <a:buFont typeface="Arial"/>
              <a:buChar char="•"/>
            </a:pPr>
            <a:r>
              <a:rPr lang="en-US" b="0" i="0" dirty="0" smtClean="0">
                <a:solidFill>
                  <a:srgbClr val="333333"/>
                </a:solidFill>
                <a:effectLst/>
                <a:latin typeface="inherit"/>
              </a:rPr>
              <a:t>controlling the budget and allocating resources;</a:t>
            </a:r>
          </a:p>
          <a:p>
            <a:endParaRPr lang="en-US" dirty="0"/>
          </a:p>
        </p:txBody>
      </p:sp>
    </p:spTree>
    <p:extLst>
      <p:ext uri="{BB962C8B-B14F-4D97-AF65-F5344CB8AC3E}">
        <p14:creationId xmlns:p14="http://schemas.microsoft.com/office/powerpoint/2010/main" val="9113000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dirty="0">
                <a:solidFill>
                  <a:srgbClr val="333333"/>
                </a:solidFill>
                <a:latin typeface="inherit"/>
              </a:rPr>
              <a:t/>
            </a:r>
            <a:br>
              <a:rPr lang="en-US" b="1" dirty="0">
                <a:solidFill>
                  <a:srgbClr val="333333"/>
                </a:solidFill>
                <a:latin typeface="inherit"/>
              </a:rPr>
            </a:br>
            <a:r>
              <a:rPr lang="en-US" b="1" dirty="0" smtClean="0">
                <a:solidFill>
                  <a:srgbClr val="333333"/>
                </a:solidFill>
                <a:latin typeface="inherit"/>
              </a:rPr>
              <a:t/>
            </a:r>
            <a:br>
              <a:rPr lang="en-US" b="1" dirty="0" smtClean="0">
                <a:solidFill>
                  <a:srgbClr val="333333"/>
                </a:solidFill>
                <a:latin typeface="inherit"/>
              </a:rPr>
            </a:br>
            <a:r>
              <a:rPr lang="en-US" b="1" i="0" dirty="0" smtClean="0">
                <a:solidFill>
                  <a:srgbClr val="333333"/>
                </a:solidFill>
                <a:effectLst/>
                <a:latin typeface="inherit"/>
              </a:rPr>
              <a:t>Tasks include:</a:t>
            </a:r>
            <a:r>
              <a:rPr lang="en-US" b="0" i="0" dirty="0" smtClean="0">
                <a:solidFill>
                  <a:srgbClr val="333333"/>
                </a:solidFill>
                <a:effectLst/>
                <a:latin typeface="Droid Sans"/>
              </a:rPr>
              <a:t/>
            </a:r>
            <a:br>
              <a:rPr lang="en-US" b="0" i="0" dirty="0" smtClean="0">
                <a:solidFill>
                  <a:srgbClr val="333333"/>
                </a:solidFill>
                <a:effectLst/>
                <a:latin typeface="Droid Sans"/>
              </a:rPr>
            </a:br>
            <a:r>
              <a:rPr lang="en-US" b="0" i="0" dirty="0" smtClean="0">
                <a:solidFill>
                  <a:srgbClr val="333333"/>
                </a:solidFill>
                <a:effectLst/>
                <a:latin typeface="Droid Sans"/>
              </a:rPr>
              <a:t/>
            </a:r>
            <a:br>
              <a:rPr lang="en-US" b="0" i="0" dirty="0" smtClean="0">
                <a:solidFill>
                  <a:srgbClr val="333333"/>
                </a:solidFill>
                <a:effectLst/>
                <a:latin typeface="Droid Sans"/>
              </a:rPr>
            </a:br>
            <a:endParaRPr lang="en-US" dirty="0"/>
          </a:p>
        </p:txBody>
      </p:sp>
      <p:sp>
        <p:nvSpPr>
          <p:cNvPr id="3" name="Content Placeholder 2"/>
          <p:cNvSpPr>
            <a:spLocks noGrp="1"/>
          </p:cNvSpPr>
          <p:nvPr>
            <p:ph idx="1"/>
          </p:nvPr>
        </p:nvSpPr>
        <p:spPr/>
        <p:txBody>
          <a:bodyPr>
            <a:normAutofit fontScale="77500" lnSpcReduction="20000"/>
          </a:bodyPr>
          <a:lstStyle/>
          <a:p>
            <a:pPr fontAlgn="base">
              <a:buFont typeface="Arial"/>
              <a:buChar char="•"/>
            </a:pPr>
            <a:r>
              <a:rPr lang="en-US" b="0" i="0" dirty="0" smtClean="0">
                <a:solidFill>
                  <a:srgbClr val="333333"/>
                </a:solidFill>
                <a:effectLst/>
                <a:latin typeface="inherit"/>
              </a:rPr>
              <a:t>pulling together all the strands of creative and practical talent involved in the project to create a team;</a:t>
            </a:r>
          </a:p>
          <a:p>
            <a:pPr fontAlgn="base">
              <a:buFont typeface="Arial"/>
              <a:buChar char="•"/>
            </a:pPr>
            <a:r>
              <a:rPr lang="en-US" b="0" i="0" dirty="0" smtClean="0">
                <a:solidFill>
                  <a:srgbClr val="333333"/>
                </a:solidFill>
                <a:effectLst/>
                <a:latin typeface="inherit"/>
              </a:rPr>
              <a:t>maintaining contemporary technical skills;</a:t>
            </a:r>
          </a:p>
          <a:p>
            <a:pPr fontAlgn="base">
              <a:buFont typeface="Arial"/>
              <a:buChar char="•"/>
            </a:pPr>
            <a:r>
              <a:rPr lang="en-US" b="0" i="0" dirty="0" err="1" smtClean="0">
                <a:solidFill>
                  <a:srgbClr val="333333"/>
                </a:solidFill>
                <a:effectLst/>
                <a:latin typeface="inherit"/>
              </a:rPr>
              <a:t>organising</a:t>
            </a:r>
            <a:r>
              <a:rPr lang="en-US" b="0" i="0" dirty="0" smtClean="0">
                <a:solidFill>
                  <a:srgbClr val="333333"/>
                </a:solidFill>
                <a:effectLst/>
                <a:latin typeface="inherit"/>
              </a:rPr>
              <a:t> shooting schedules – dependent on the type of producer and availability of support staff;</a:t>
            </a:r>
          </a:p>
          <a:p>
            <a:pPr fontAlgn="base">
              <a:buFont typeface="Arial"/>
              <a:buChar char="•"/>
            </a:pPr>
            <a:r>
              <a:rPr lang="en-US" b="0" i="0" dirty="0" smtClean="0">
                <a:solidFill>
                  <a:srgbClr val="333333"/>
                </a:solidFill>
                <a:effectLst/>
                <a:latin typeface="inherit"/>
              </a:rPr>
              <a:t>troubleshooting;</a:t>
            </a:r>
          </a:p>
          <a:p>
            <a:pPr fontAlgn="base">
              <a:buFont typeface="Arial"/>
              <a:buChar char="•"/>
            </a:pPr>
            <a:r>
              <a:rPr lang="en-US" b="0" i="0" dirty="0" smtClean="0">
                <a:solidFill>
                  <a:srgbClr val="333333"/>
                </a:solidFill>
                <a:effectLst/>
                <a:latin typeface="inherit"/>
              </a:rPr>
              <a:t>supervising the progress of the project from production to post production;</a:t>
            </a:r>
          </a:p>
          <a:p>
            <a:pPr fontAlgn="base">
              <a:buFont typeface="Arial"/>
              <a:buChar char="•"/>
            </a:pPr>
            <a:r>
              <a:rPr lang="en-US" b="0" i="0" dirty="0" smtClean="0">
                <a:solidFill>
                  <a:srgbClr val="333333"/>
                </a:solidFill>
                <a:effectLst/>
                <a:latin typeface="inherit"/>
              </a:rPr>
              <a:t>holding regular meetings with the director to discuss characters and scenes;</a:t>
            </a:r>
          </a:p>
          <a:p>
            <a:pPr fontAlgn="base">
              <a:buFont typeface="Arial"/>
              <a:buChar char="•"/>
            </a:pPr>
            <a:r>
              <a:rPr lang="en-US" b="0" i="0" dirty="0" smtClean="0">
                <a:solidFill>
                  <a:srgbClr val="333333"/>
                </a:solidFill>
                <a:effectLst/>
                <a:latin typeface="inherit"/>
              </a:rPr>
              <a:t>acting as a sounding board for the director;</a:t>
            </a:r>
          </a:p>
          <a:p>
            <a:pPr fontAlgn="base">
              <a:buFont typeface="Arial"/>
              <a:buChar char="•"/>
            </a:pPr>
            <a:r>
              <a:rPr lang="en-US" b="0" i="0" dirty="0" smtClean="0">
                <a:solidFill>
                  <a:srgbClr val="333333"/>
                </a:solidFill>
                <a:effectLst/>
                <a:latin typeface="inherit"/>
              </a:rPr>
              <a:t>bringing the finished production in on budget.</a:t>
            </a:r>
          </a:p>
          <a:p>
            <a:endParaRPr lang="en-US" dirty="0"/>
          </a:p>
        </p:txBody>
      </p:sp>
    </p:spTree>
    <p:extLst>
      <p:ext uri="{BB962C8B-B14F-4D97-AF65-F5344CB8AC3E}">
        <p14:creationId xmlns:p14="http://schemas.microsoft.com/office/powerpoint/2010/main" val="39841083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0" i="0" dirty="0" smtClean="0">
                <a:solidFill>
                  <a:srgbClr val="333333"/>
                </a:solidFill>
                <a:effectLst/>
                <a:latin typeface="Droid Sans"/>
              </a:rPr>
              <a:t>In theory, the producer deals with all the practical and political aspects of keeping a project running smoothly, so that the director and the rest of the team can concentrate on the creative aspects.</a:t>
            </a:r>
            <a:endParaRPr lang="en-US" dirty="0"/>
          </a:p>
        </p:txBody>
      </p:sp>
      <p:sp>
        <p:nvSpPr>
          <p:cNvPr id="4" name="TextBox 3"/>
          <p:cNvSpPr txBox="1"/>
          <p:nvPr/>
        </p:nvSpPr>
        <p:spPr>
          <a:xfrm>
            <a:off x="762000" y="457200"/>
            <a:ext cx="3041217" cy="769441"/>
          </a:xfrm>
          <a:prstGeom prst="rect">
            <a:avLst/>
          </a:prstGeom>
          <a:noFill/>
        </p:spPr>
        <p:txBody>
          <a:bodyPr wrap="none" rtlCol="0">
            <a:spAutoFit/>
          </a:bodyPr>
          <a:lstStyle/>
          <a:p>
            <a:r>
              <a:rPr lang="en-US" sz="4400" dirty="0" err="1" smtClean="0"/>
              <a:t>Conclussion</a:t>
            </a:r>
            <a:r>
              <a:rPr lang="en-US" sz="4400" dirty="0" smtClean="0"/>
              <a:t> </a:t>
            </a:r>
            <a:endParaRPr lang="en-US" sz="4400" dirty="0"/>
          </a:p>
        </p:txBody>
      </p:sp>
    </p:spTree>
    <p:extLst>
      <p:ext uri="{BB962C8B-B14F-4D97-AF65-F5344CB8AC3E}">
        <p14:creationId xmlns:p14="http://schemas.microsoft.com/office/powerpoint/2010/main" val="33117496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200400" y="2895600"/>
            <a:ext cx="2917209" cy="769441"/>
          </a:xfrm>
          <a:prstGeom prst="rect">
            <a:avLst/>
          </a:prstGeom>
          <a:noFill/>
        </p:spPr>
        <p:txBody>
          <a:bodyPr wrap="none" rtlCol="0">
            <a:spAutoFit/>
          </a:bodyPr>
          <a:lstStyle/>
          <a:p>
            <a:r>
              <a:rPr lang="en-US" sz="4400" dirty="0" smtClean="0"/>
              <a:t>THANK YOU</a:t>
            </a:r>
            <a:endParaRPr lang="en-US" sz="4400" dirty="0"/>
          </a:p>
        </p:txBody>
      </p:sp>
    </p:spTree>
    <p:extLst>
      <p:ext uri="{BB962C8B-B14F-4D97-AF65-F5344CB8AC3E}">
        <p14:creationId xmlns:p14="http://schemas.microsoft.com/office/powerpoint/2010/main" val="24879268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TotalTime>
  <Words>421</Words>
  <Application>Microsoft Office PowerPoint</Application>
  <PresentationFormat>On-screen Show (4:3)</PresentationFormat>
  <Paragraphs>34</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Television  Production </vt:lpstr>
      <vt:lpstr>PowerPoint Presentation</vt:lpstr>
      <vt:lpstr>Responsibilities of Producer:</vt:lpstr>
      <vt:lpstr>  Responsibilities of Producer:  </vt:lpstr>
      <vt:lpstr>Typical work activities</vt:lpstr>
      <vt:lpstr>  Tasks include:  </vt:lpstr>
      <vt:lpstr>  Tasks include:  </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Television  Production</dc:title>
  <dc:creator>Sameer Mbaraka</dc:creator>
  <cp:lastModifiedBy>Sameer Mbaraka</cp:lastModifiedBy>
  <cp:revision>3</cp:revision>
  <dcterms:created xsi:type="dcterms:W3CDTF">2022-01-04T09:32:55Z</dcterms:created>
  <dcterms:modified xsi:type="dcterms:W3CDTF">2022-01-04T09:58:33Z</dcterms:modified>
</cp:coreProperties>
</file>